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73" r:id="rId4"/>
    <p:sldId id="264" r:id="rId5"/>
    <p:sldId id="260" r:id="rId6"/>
    <p:sldId id="278" r:id="rId7"/>
    <p:sldId id="279" r:id="rId8"/>
    <p:sldId id="277" r:id="rId9"/>
    <p:sldId id="274" r:id="rId10"/>
    <p:sldId id="275" r:id="rId11"/>
    <p:sldId id="276" r:id="rId12"/>
    <p:sldId id="265" r:id="rId13"/>
    <p:sldId id="271" r:id="rId14"/>
    <p:sldId id="266" r:id="rId15"/>
    <p:sldId id="267" r:id="rId16"/>
    <p:sldId id="268" r:id="rId17"/>
    <p:sldId id="258" r:id="rId18"/>
    <p:sldId id="259" r:id="rId19"/>
    <p:sldId id="262" r:id="rId20"/>
    <p:sldId id="269" r:id="rId21"/>
    <p:sldId id="270" r:id="rId22"/>
    <p:sldId id="272" r:id="rId23"/>
    <p:sldId id="261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4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9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4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0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2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0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1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7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6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0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55FA4-FE46-27CA-B26D-BE2B55BF5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524000"/>
            <a:ext cx="5334000" cy="22860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Avenir Next LT Pro (Heading)"/>
              </a:rPr>
              <a:t>Paris 2024 </a:t>
            </a:r>
            <a:br>
              <a:rPr lang="en-US" sz="4400" b="1" dirty="0">
                <a:latin typeface="Avenir Next LT Pro (Heading)"/>
              </a:rPr>
            </a:br>
            <a:r>
              <a:rPr lang="en-US" sz="4400" b="1" dirty="0">
                <a:latin typeface="Avenir Next LT Pro (Heading)"/>
              </a:rPr>
              <a:t>Planning </a:t>
            </a:r>
            <a:br>
              <a:rPr lang="en-US" sz="4400" b="1" dirty="0">
                <a:latin typeface="Avenir Next LT Pro (Heading)"/>
              </a:rPr>
            </a:br>
            <a:r>
              <a:rPr lang="en-US" sz="4400" b="1" dirty="0">
                <a:latin typeface="Avenir Next LT Pro (Heading)"/>
              </a:rPr>
              <a:t>Details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63282-DCBE-33F4-A336-52E7CBC32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71999"/>
            <a:ext cx="5334000" cy="1524000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80361057-1C3B-1B8B-49A8-7037C7F6D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5"/>
          <a:stretch/>
        </p:blipFill>
        <p:spPr>
          <a:xfrm>
            <a:off x="2" y="732510"/>
            <a:ext cx="5333999" cy="6125491"/>
          </a:xfrm>
          <a:custGeom>
            <a:avLst/>
            <a:gdLst/>
            <a:ahLst/>
            <a:cxnLst/>
            <a:rect l="l" t="t" r="r" b="b"/>
            <a:pathLst>
              <a:path w="5333999" h="6125491">
                <a:moveTo>
                  <a:pt x="0" y="0"/>
                </a:moveTo>
                <a:lnTo>
                  <a:pt x="201347" y="12133"/>
                </a:lnTo>
                <a:cubicBezTo>
                  <a:pt x="834520" y="59989"/>
                  <a:pt x="1489622" y="165274"/>
                  <a:pt x="2149412" y="288819"/>
                </a:cubicBezTo>
                <a:cubicBezTo>
                  <a:pt x="4194087" y="671477"/>
                  <a:pt x="4738431" y="1884930"/>
                  <a:pt x="5125148" y="3309606"/>
                </a:cubicBezTo>
                <a:cubicBezTo>
                  <a:pt x="5383961" y="4263563"/>
                  <a:pt x="5599841" y="5130569"/>
                  <a:pt x="4496734" y="5829050"/>
                </a:cubicBezTo>
                <a:cubicBezTo>
                  <a:pt x="4342061" y="5927011"/>
                  <a:pt x="4177261" y="6012425"/>
                  <a:pt x="4005032" y="6088102"/>
                </a:cubicBezTo>
                <a:lnTo>
                  <a:pt x="3915032" y="6125491"/>
                </a:lnTo>
                <a:lnTo>
                  <a:pt x="0" y="6125491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EB7CBBE-178B-4DB3-AD92-DED458BAE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2425"/>
            <a:ext cx="5185830" cy="65055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1026" name="Picture 2" descr="2024 Summer Paralympics - Wikipedia">
            <a:extLst>
              <a:ext uri="{FF2B5EF4-FFF2-40B4-BE49-F238E27FC236}">
                <a16:creationId xmlns:a16="http://schemas.microsoft.com/office/drawing/2014/main" id="{FCACDD9E-D4E0-22A5-1EEC-8046DE92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" y="1055053"/>
            <a:ext cx="2293797" cy="26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75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CE09AC6-75F6-B050-710B-04B151DBBB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5" t="35807" r="25343" b="23947"/>
          <a:stretch/>
        </p:blipFill>
        <p:spPr>
          <a:xfrm>
            <a:off x="5303520" y="2458720"/>
            <a:ext cx="3810000" cy="276352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F990F-CC04-DCAE-3E24-990022D8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320800"/>
            <a:ext cx="3810000" cy="3048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Avenir Next LT Pro (Heading)"/>
              </a:rPr>
              <a:t>Venues Map</a:t>
            </a:r>
          </a:p>
        </p:txBody>
      </p:sp>
    </p:spTree>
    <p:extLst>
      <p:ext uri="{BB962C8B-B14F-4D97-AF65-F5344CB8AC3E}">
        <p14:creationId xmlns:p14="http://schemas.microsoft.com/office/powerpoint/2010/main" val="2714243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CE09AC6-75F6-B050-710B-04B151DBBB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5" t="38470" r="11943" b="22763"/>
          <a:stretch/>
        </p:blipFill>
        <p:spPr>
          <a:xfrm>
            <a:off x="387087" y="482600"/>
            <a:ext cx="11577437" cy="565912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F990F-CC04-DCAE-3E24-990022D8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320799"/>
            <a:ext cx="3810000" cy="51973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Avenir Next LT Pro (Heading)"/>
              </a:rPr>
              <a:t>Venues Map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7161A26-6FFF-162C-59BA-DBC82BD34793}"/>
              </a:ext>
            </a:extLst>
          </p:cNvPr>
          <p:cNvSpPr/>
          <p:nvPr/>
        </p:nvSpPr>
        <p:spPr>
          <a:xfrm>
            <a:off x="4048760" y="339830"/>
            <a:ext cx="82296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FB6703-48D5-F377-D573-9B10E3FD7329}"/>
              </a:ext>
            </a:extLst>
          </p:cNvPr>
          <p:cNvSpPr/>
          <p:nvPr/>
        </p:nvSpPr>
        <p:spPr>
          <a:xfrm>
            <a:off x="5212080" y="3500384"/>
            <a:ext cx="82296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FC5A2D8-56E8-47FB-975D-D777AFEA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8" y="3"/>
            <a:ext cx="6927272" cy="5330949"/>
          </a:xfrm>
          <a:custGeom>
            <a:avLst/>
            <a:gdLst>
              <a:gd name="connsiteX0" fmla="*/ 0 w 6927272"/>
              <a:gd name="connsiteY0" fmla="*/ 0 h 5330949"/>
              <a:gd name="connsiteX1" fmla="*/ 6927272 w 6927272"/>
              <a:gd name="connsiteY1" fmla="*/ 0 h 5330949"/>
              <a:gd name="connsiteX2" fmla="*/ 6927272 w 6927272"/>
              <a:gd name="connsiteY2" fmla="*/ 3912793 h 5330949"/>
              <a:gd name="connsiteX3" fmla="*/ 6884989 w 6927272"/>
              <a:gd name="connsiteY3" fmla="*/ 4002742 h 5330949"/>
              <a:gd name="connsiteX4" fmla="*/ 6592028 w 6927272"/>
              <a:gd name="connsiteY4" fmla="*/ 4494163 h 5330949"/>
              <a:gd name="connsiteX5" fmla="*/ 3742808 w 6927272"/>
              <a:gd name="connsiteY5" fmla="*/ 5122218 h 5330949"/>
              <a:gd name="connsiteX6" fmla="*/ 326623 w 6927272"/>
              <a:gd name="connsiteY6" fmla="*/ 2148182 h 5330949"/>
              <a:gd name="connsiteX7" fmla="*/ 13721 w 6927272"/>
              <a:gd name="connsiteY7" fmla="*/ 201231 h 53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90E28-7C16-210B-FF0B-A9BC8C26F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45720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 Village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F12898-12CE-A742-435B-210998984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1" r="19845"/>
          <a:stretch/>
        </p:blipFill>
        <p:spPr bwMode="auto">
          <a:xfrm rot="5400000">
            <a:off x="7277966" y="-826901"/>
            <a:ext cx="3565528" cy="533400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136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D045-E3CD-6630-1155-6509FD89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C7E6E7E7-52CB-D5B7-1AF2-1200DC209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27073" r="10701" b="2607"/>
          <a:stretch/>
        </p:blipFill>
        <p:spPr>
          <a:xfrm>
            <a:off x="605727" y="520261"/>
            <a:ext cx="10980545" cy="5176345"/>
          </a:xfrm>
        </p:spPr>
      </p:pic>
    </p:spTree>
    <p:extLst>
      <p:ext uri="{BB962C8B-B14F-4D97-AF65-F5344CB8AC3E}">
        <p14:creationId xmlns:p14="http://schemas.microsoft.com/office/powerpoint/2010/main" val="201711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7548-1194-E2CA-87A3-4764A7C3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81C3488-48A9-E6F1-2D33-455BC05AB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2887" r="11421" b="2209"/>
          <a:stretch/>
        </p:blipFill>
        <p:spPr>
          <a:xfrm>
            <a:off x="1355832" y="223345"/>
            <a:ext cx="9841477" cy="5801710"/>
          </a:xfrm>
        </p:spPr>
      </p:pic>
    </p:spTree>
    <p:extLst>
      <p:ext uri="{BB962C8B-B14F-4D97-AF65-F5344CB8AC3E}">
        <p14:creationId xmlns:p14="http://schemas.microsoft.com/office/powerpoint/2010/main" val="410243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7548-1194-E2CA-87A3-4764A7C3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81C3488-48A9-E6F1-2D33-455BC05AB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2887" r="11421" b="2209"/>
          <a:stretch/>
        </p:blipFill>
        <p:spPr>
          <a:xfrm>
            <a:off x="1355832" y="223345"/>
            <a:ext cx="9841477" cy="5801710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04F029-16E9-5A19-88DE-65E0B6F2BCC9}"/>
              </a:ext>
            </a:extLst>
          </p:cNvPr>
          <p:cNvSpPr/>
          <p:nvPr/>
        </p:nvSpPr>
        <p:spPr>
          <a:xfrm>
            <a:off x="6451600" y="3200400"/>
            <a:ext cx="2214880" cy="163576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4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205EDC6-21B1-5FE5-36D1-D0D0CDF26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8" t="11792" r="19098" b="11485"/>
          <a:stretch/>
        </p:blipFill>
        <p:spPr>
          <a:xfrm>
            <a:off x="3769360" y="-49480"/>
            <a:ext cx="7111999" cy="6043880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04F029-16E9-5A19-88DE-65E0B6F2BCC9}"/>
              </a:ext>
            </a:extLst>
          </p:cNvPr>
          <p:cNvSpPr>
            <a:spLocks/>
          </p:cNvSpPr>
          <p:nvPr/>
        </p:nvSpPr>
        <p:spPr>
          <a:xfrm>
            <a:off x="4297680" y="254001"/>
            <a:ext cx="5672879" cy="500273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ED3E85-5359-02CB-BA62-B8A59F732E7D}"/>
              </a:ext>
            </a:extLst>
          </p:cNvPr>
          <p:cNvSpPr/>
          <p:nvPr/>
        </p:nvSpPr>
        <p:spPr>
          <a:xfrm>
            <a:off x="8219440" y="3504669"/>
            <a:ext cx="82296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A0B5BB-F977-07F8-D0B5-D767C8AC838D}"/>
              </a:ext>
            </a:extLst>
          </p:cNvPr>
          <p:cNvSpPr/>
          <p:nvPr/>
        </p:nvSpPr>
        <p:spPr>
          <a:xfrm>
            <a:off x="7040880" y="3733801"/>
            <a:ext cx="82296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863FE8-6369-9C8C-D2A6-D37F6790AEDF}"/>
              </a:ext>
            </a:extLst>
          </p:cNvPr>
          <p:cNvSpPr/>
          <p:nvPr/>
        </p:nvSpPr>
        <p:spPr>
          <a:xfrm>
            <a:off x="7040880" y="685800"/>
            <a:ext cx="82296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0FDC9-98E5-2824-5915-748F58EA7EF8}"/>
              </a:ext>
            </a:extLst>
          </p:cNvPr>
          <p:cNvSpPr/>
          <p:nvPr/>
        </p:nvSpPr>
        <p:spPr>
          <a:xfrm>
            <a:off x="5718600" y="574040"/>
            <a:ext cx="82296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1E541-43D7-93D0-AC77-4D9C15D9879E}"/>
              </a:ext>
            </a:extLst>
          </p:cNvPr>
          <p:cNvSpPr txBox="1"/>
          <p:nvPr/>
        </p:nvSpPr>
        <p:spPr>
          <a:xfrm>
            <a:off x="355600" y="1737360"/>
            <a:ext cx="3413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Team USA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Training 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Dining Hall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C5A2BB-D362-B888-9575-69D1A6E75219}"/>
              </a:ext>
            </a:extLst>
          </p:cNvPr>
          <p:cNvSpPr/>
          <p:nvPr/>
        </p:nvSpPr>
        <p:spPr>
          <a:xfrm>
            <a:off x="7183120" y="1737360"/>
            <a:ext cx="82296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Content Placeholder 4" descr="A large building with grass and a blue sky with AccorHotels Arena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EA104C5E-7E62-0BD3-A0C3-EC7BFF03B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7" b="51"/>
          <a:stretch/>
        </p:blipFill>
        <p:spPr>
          <a:xfrm>
            <a:off x="0" y="-115604"/>
            <a:ext cx="1220722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C4510-6A9C-8E52-7B15-C6CA1941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055" y="804042"/>
            <a:ext cx="3810000" cy="173946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u="sng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(Heading)"/>
              </a:rPr>
              <a:t>Bercy</a:t>
            </a:r>
            <a:r>
              <a:rPr lang="en-US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(Heading)"/>
              </a:rPr>
              <a:t> Arena</a:t>
            </a:r>
            <a:endParaRPr lang="en-US" kern="1200" dirty="0">
              <a:solidFill>
                <a:schemeClr val="tx1"/>
              </a:solidFill>
              <a:latin typeface="Avenir Next LT Pro (Heading)"/>
            </a:endParaRPr>
          </a:p>
        </p:txBody>
      </p:sp>
    </p:spTree>
    <p:extLst>
      <p:ext uri="{BB962C8B-B14F-4D97-AF65-F5344CB8AC3E}">
        <p14:creationId xmlns:p14="http://schemas.microsoft.com/office/powerpoint/2010/main" val="1457229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26B43-0D75-0ECF-C40E-8FE6F1EB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Bercy</a:t>
            </a:r>
            <a:r>
              <a:rPr lang="en-US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Arena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365F9-7573-1F49-097B-EE0A2D9A9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15,000 Seat Capacity</a:t>
            </a:r>
          </a:p>
          <a:p>
            <a:r>
              <a:rPr lang="en-US" b="1" dirty="0">
                <a:solidFill>
                  <a:schemeClr val="tx1"/>
                </a:solidFill>
              </a:rPr>
              <a:t>18km / 11miles from the Village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Served by </a:t>
            </a:r>
            <a:r>
              <a:rPr lang="en-US" b="1" i="0" dirty="0" err="1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Bercy</a:t>
            </a:r>
            <a:r>
              <a:rPr lang="en-US" b="1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 station (metro lines 6 &amp; 14) and Paris Gare de Lyon (RER lines A &amp; D, train line R, metro line 1).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50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3E4C3-16DE-563A-5AA9-93B82E95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Apparel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D43FF-1461-097F-5ADD-25294E6A0D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>
                    <a:lumMod val="95000"/>
                    <a:alpha val="70000"/>
                  </a:schemeClr>
                </a:solidFill>
              </a:rPr>
              <a:t>Can’t wear jerseys before games –per USAB &amp; NIKE</a:t>
            </a:r>
          </a:p>
          <a:p>
            <a:r>
              <a:rPr lang="en-US" b="1" dirty="0">
                <a:solidFill>
                  <a:schemeClr val="tx1">
                    <a:lumMod val="95000"/>
                    <a:alpha val="70000"/>
                  </a:schemeClr>
                </a:solidFill>
              </a:rPr>
              <a:t>Game uniform distributed on ground in Paris via staff</a:t>
            </a:r>
          </a:p>
          <a:p>
            <a:r>
              <a:rPr lang="en-US" b="1" dirty="0">
                <a:solidFill>
                  <a:schemeClr val="tx1">
                    <a:lumMod val="95000"/>
                    <a:alpha val="70000"/>
                  </a:schemeClr>
                </a:solidFill>
              </a:rPr>
              <a:t>Supplemental package for friendlies -May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767F9-2886-4756-7379-7336CAB9C5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2 sets of each color</a:t>
            </a:r>
          </a:p>
          <a:p>
            <a:r>
              <a:rPr lang="en-US" b="1" dirty="0"/>
              <a:t>Names? </a:t>
            </a:r>
          </a:p>
          <a:p>
            <a:r>
              <a:rPr lang="en-US" b="1" dirty="0"/>
              <a:t>Try-on –June camp</a:t>
            </a:r>
          </a:p>
          <a:p>
            <a:r>
              <a:rPr lang="en-US" b="1" dirty="0"/>
              <a:t>Selection jerseys will be classification and training jerseys</a:t>
            </a:r>
          </a:p>
        </p:txBody>
      </p:sp>
    </p:spTree>
    <p:extLst>
      <p:ext uri="{BB962C8B-B14F-4D97-AF65-F5344CB8AC3E}">
        <p14:creationId xmlns:p14="http://schemas.microsoft.com/office/powerpoint/2010/main" val="234102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DA04C-82A1-B9A7-1350-2AD62727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901" y="402686"/>
            <a:ext cx="4572000" cy="7213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(Heading)"/>
              </a:rPr>
              <a:t>Team Timeline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6958E70-80C5-4642-B5AC-ACDBCB13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040564"/>
            <a:ext cx="4337539" cy="5817436"/>
          </a:xfrm>
          <a:custGeom>
            <a:avLst/>
            <a:gdLst>
              <a:gd name="connsiteX0" fmla="*/ 1162193 w 4337539"/>
              <a:gd name="connsiteY0" fmla="*/ 710 h 5817436"/>
              <a:gd name="connsiteX1" fmla="*/ 1585945 w 4337539"/>
              <a:gd name="connsiteY1" fmla="*/ 47742 h 5817436"/>
              <a:gd name="connsiteX2" fmla="*/ 2955874 w 4337539"/>
              <a:gd name="connsiteY2" fmla="*/ 845238 h 5817436"/>
              <a:gd name="connsiteX3" fmla="*/ 3985793 w 4337539"/>
              <a:gd name="connsiteY3" fmla="*/ 2263621 h 5817436"/>
              <a:gd name="connsiteX4" fmla="*/ 3471030 w 4337539"/>
              <a:gd name="connsiteY4" fmla="*/ 5609583 h 5817436"/>
              <a:gd name="connsiteX5" fmla="*/ 3330983 w 4337539"/>
              <a:gd name="connsiteY5" fmla="*/ 5817436 h 5817436"/>
              <a:gd name="connsiteX6" fmla="*/ 0 w 4337539"/>
              <a:gd name="connsiteY6" fmla="*/ 5817436 h 5817436"/>
              <a:gd name="connsiteX7" fmla="*/ 0 w 4337539"/>
              <a:gd name="connsiteY7" fmla="*/ 181400 h 5817436"/>
              <a:gd name="connsiteX8" fmla="*/ 365311 w 4337539"/>
              <a:gd name="connsiteY8" fmla="*/ 94304 h 5817436"/>
              <a:gd name="connsiteX9" fmla="*/ 1162193 w 4337539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7539" h="5817436">
                <a:moveTo>
                  <a:pt x="1162193" y="710"/>
                </a:moveTo>
                <a:cubicBezTo>
                  <a:pt x="1309881" y="4175"/>
                  <a:pt x="1450916" y="20264"/>
                  <a:pt x="1585945" y="47742"/>
                </a:cubicBezTo>
                <a:cubicBezTo>
                  <a:pt x="2125847" y="157580"/>
                  <a:pt x="2569194" y="449669"/>
                  <a:pt x="2955874" y="845238"/>
                </a:cubicBezTo>
                <a:cubicBezTo>
                  <a:pt x="3342552" y="1240809"/>
                  <a:pt x="3672563" y="1739861"/>
                  <a:pt x="3985793" y="2263621"/>
                </a:cubicBezTo>
                <a:cubicBezTo>
                  <a:pt x="4713945" y="3480830"/>
                  <a:pt x="4197469" y="4515211"/>
                  <a:pt x="3471030" y="5609583"/>
                </a:cubicBezTo>
                <a:lnTo>
                  <a:pt x="3330983" y="5817436"/>
                </a:lnTo>
                <a:lnTo>
                  <a:pt x="0" y="5817436"/>
                </a:lnTo>
                <a:lnTo>
                  <a:pt x="0" y="181400"/>
                </a:lnTo>
                <a:lnTo>
                  <a:pt x="365311" y="94304"/>
                </a:lnTo>
                <a:cubicBezTo>
                  <a:pt x="651420" y="24227"/>
                  <a:pt x="916047" y="-5064"/>
                  <a:pt x="1162193" y="7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DC8DFAE-D351-4C9E-B50E-9D4155404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17358">
            <a:off x="-804994" y="946220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1335B8-8E7D-209E-7937-E40DDB90EC6F}"/>
              </a:ext>
            </a:extLst>
          </p:cNvPr>
          <p:cNvCxnSpPr/>
          <p:nvPr/>
        </p:nvCxnSpPr>
        <p:spPr>
          <a:xfrm>
            <a:off x="1493520" y="3429000"/>
            <a:ext cx="9601200" cy="0"/>
          </a:xfrm>
          <a:prstGeom prst="straightConnector1">
            <a:avLst/>
          </a:prstGeom>
          <a:ln w="9525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285E88-BBA6-CF1D-0FD0-71611AC4FB00}"/>
              </a:ext>
            </a:extLst>
          </p:cNvPr>
          <p:cNvGrpSpPr/>
          <p:nvPr/>
        </p:nvGrpSpPr>
        <p:grpSpPr>
          <a:xfrm>
            <a:off x="10881359" y="5551806"/>
            <a:ext cx="1127085" cy="1168400"/>
            <a:chOff x="2346960" y="1241014"/>
            <a:chExt cx="1564640" cy="163425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EBCB731-78F9-CC9B-DD4A-832819C4B495}"/>
                </a:ext>
              </a:extLst>
            </p:cNvPr>
            <p:cNvSpPr/>
            <p:nvPr/>
          </p:nvSpPr>
          <p:spPr>
            <a:xfrm>
              <a:off x="2346960" y="1241014"/>
              <a:ext cx="1564640" cy="1634252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2024 Summer Paralympics - Wikipedia">
              <a:extLst>
                <a:ext uri="{FF2B5EF4-FFF2-40B4-BE49-F238E27FC236}">
                  <a16:creationId xmlns:a16="http://schemas.microsoft.com/office/drawing/2014/main" id="{C6BA118C-3419-FACB-5C39-935D2EF76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025" y="1403418"/>
              <a:ext cx="1113309" cy="1267324"/>
            </a:xfrm>
            <a:prstGeom prst="rect">
              <a:avLst/>
            </a:prstGeom>
            <a:noFill/>
            <a:effectLst>
              <a:outerShdw blurRad="190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4DAF06C-7A66-DB23-C4A7-CFCE989182CD}"/>
              </a:ext>
            </a:extLst>
          </p:cNvPr>
          <p:cNvCxnSpPr>
            <a:cxnSpLocks/>
          </p:cNvCxnSpPr>
          <p:nvPr/>
        </p:nvCxnSpPr>
        <p:spPr>
          <a:xfrm>
            <a:off x="1534160" y="3429000"/>
            <a:ext cx="0" cy="1031240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016003-BE74-6AA0-0652-AC2205A7D11E}"/>
              </a:ext>
            </a:extLst>
          </p:cNvPr>
          <p:cNvCxnSpPr>
            <a:cxnSpLocks/>
          </p:cNvCxnSpPr>
          <p:nvPr/>
        </p:nvCxnSpPr>
        <p:spPr>
          <a:xfrm>
            <a:off x="2174025" y="3474720"/>
            <a:ext cx="0" cy="513080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8D355D-2280-B652-4D31-B9BF5F3E01C2}"/>
              </a:ext>
            </a:extLst>
          </p:cNvPr>
          <p:cNvCxnSpPr>
            <a:cxnSpLocks/>
          </p:cNvCxnSpPr>
          <p:nvPr/>
        </p:nvCxnSpPr>
        <p:spPr>
          <a:xfrm>
            <a:off x="10276062" y="4138249"/>
            <a:ext cx="0" cy="513080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68246C1-8E6C-4877-204F-FBA66F6B7BAD}"/>
              </a:ext>
            </a:extLst>
          </p:cNvPr>
          <p:cNvCxnSpPr>
            <a:cxnSpLocks/>
          </p:cNvCxnSpPr>
          <p:nvPr/>
        </p:nvCxnSpPr>
        <p:spPr>
          <a:xfrm>
            <a:off x="9692640" y="2915920"/>
            <a:ext cx="0" cy="513080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CB31A2-3182-CC0E-A151-0E9B5FCBF534}"/>
              </a:ext>
            </a:extLst>
          </p:cNvPr>
          <p:cNvCxnSpPr>
            <a:cxnSpLocks/>
          </p:cNvCxnSpPr>
          <p:nvPr/>
        </p:nvCxnSpPr>
        <p:spPr>
          <a:xfrm>
            <a:off x="8721129" y="2945794"/>
            <a:ext cx="0" cy="453331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D75BFC-725D-57CE-F6AF-62C9907164F7}"/>
              </a:ext>
            </a:extLst>
          </p:cNvPr>
          <p:cNvCxnSpPr>
            <a:cxnSpLocks/>
          </p:cNvCxnSpPr>
          <p:nvPr/>
        </p:nvCxnSpPr>
        <p:spPr>
          <a:xfrm>
            <a:off x="3773913" y="3429000"/>
            <a:ext cx="0" cy="513080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2EF69A-9E3C-41CF-3ED8-5F72B75CA16C}"/>
              </a:ext>
            </a:extLst>
          </p:cNvPr>
          <p:cNvCxnSpPr>
            <a:cxnSpLocks/>
          </p:cNvCxnSpPr>
          <p:nvPr/>
        </p:nvCxnSpPr>
        <p:spPr>
          <a:xfrm>
            <a:off x="11094720" y="3460087"/>
            <a:ext cx="0" cy="1250604"/>
          </a:xfrm>
          <a:prstGeom prst="straightConnector1">
            <a:avLst/>
          </a:prstGeom>
          <a:ln w="95250">
            <a:solidFill>
              <a:srgbClr val="FFC000">
                <a:alpha val="98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5F9290-5362-7395-3FF3-74D7E239C0AD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983561" y="1985067"/>
            <a:ext cx="10429" cy="1443933"/>
          </a:xfrm>
          <a:prstGeom prst="straightConnector1">
            <a:avLst/>
          </a:prstGeom>
          <a:ln w="952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8DF02A-E0F5-CE9B-3960-FD625CED9A5C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5634787" y="1955528"/>
            <a:ext cx="11883" cy="1429816"/>
          </a:xfrm>
          <a:prstGeom prst="straightConnector1">
            <a:avLst/>
          </a:prstGeom>
          <a:ln w="952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2B01EC4-221D-85DB-292B-356CF41E2670}"/>
              </a:ext>
            </a:extLst>
          </p:cNvPr>
          <p:cNvCxnSpPr>
            <a:cxnSpLocks/>
          </p:cNvCxnSpPr>
          <p:nvPr/>
        </p:nvCxnSpPr>
        <p:spPr>
          <a:xfrm>
            <a:off x="10993119" y="2915920"/>
            <a:ext cx="0" cy="513080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96CCBE4-7D08-F28F-43E4-69C14172E986}"/>
              </a:ext>
            </a:extLst>
          </p:cNvPr>
          <p:cNvSpPr txBox="1"/>
          <p:nvPr/>
        </p:nvSpPr>
        <p:spPr>
          <a:xfrm>
            <a:off x="4798310" y="1216864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Opening Ceremonies</a:t>
            </a:r>
          </a:p>
          <a:p>
            <a:pPr algn="ctr"/>
            <a:r>
              <a:rPr lang="en-US" sz="1400" b="1" dirty="0"/>
              <a:t>Aug 28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6439CE-3EB3-A52F-1EA4-896824D07500}"/>
              </a:ext>
            </a:extLst>
          </p:cNvPr>
          <p:cNvSpPr txBox="1"/>
          <p:nvPr/>
        </p:nvSpPr>
        <p:spPr>
          <a:xfrm>
            <a:off x="10135201" y="1246403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Closing</a:t>
            </a:r>
            <a:br>
              <a:rPr lang="en-US" sz="1400" b="1" dirty="0"/>
            </a:br>
            <a:r>
              <a:rPr lang="en-US" sz="1400" b="1" dirty="0"/>
              <a:t>Ceremonies</a:t>
            </a:r>
          </a:p>
          <a:p>
            <a:pPr algn="ctr"/>
            <a:r>
              <a:rPr lang="en-US" sz="1400" b="1" dirty="0"/>
              <a:t>Sept 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CDCF32-F3F4-7D3E-E57D-2F159B0082BB}"/>
              </a:ext>
            </a:extLst>
          </p:cNvPr>
          <p:cNvSpPr txBox="1"/>
          <p:nvPr/>
        </p:nvSpPr>
        <p:spPr>
          <a:xfrm>
            <a:off x="10559834" y="2277643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 </a:t>
            </a:r>
            <a:br>
              <a:rPr lang="en-US" sz="1400" b="1" dirty="0"/>
            </a:br>
            <a:r>
              <a:rPr lang="en-US" sz="1400" b="1" dirty="0"/>
              <a:t>Medal</a:t>
            </a:r>
          </a:p>
          <a:p>
            <a:pPr algn="ctr"/>
            <a:r>
              <a:rPr lang="en-US" sz="1400" b="1" dirty="0"/>
              <a:t>Sept 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C2E67B-1637-E642-CC41-FDB9CFB13426}"/>
              </a:ext>
            </a:extLst>
          </p:cNvPr>
          <p:cNvSpPr txBox="1"/>
          <p:nvPr/>
        </p:nvSpPr>
        <p:spPr>
          <a:xfrm>
            <a:off x="9539778" y="4640437"/>
            <a:ext cx="1448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 </a:t>
            </a:r>
            <a:br>
              <a:rPr lang="en-US" sz="1400" b="1" dirty="0"/>
            </a:br>
            <a:r>
              <a:rPr lang="en-US" sz="1400" b="1" dirty="0"/>
              <a:t>Medal</a:t>
            </a:r>
          </a:p>
          <a:p>
            <a:pPr algn="ctr"/>
            <a:r>
              <a:rPr lang="en-US" sz="1400" b="1" dirty="0"/>
              <a:t>Sept 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A0BD59-DE18-45DC-EF6D-564563C3F836}"/>
              </a:ext>
            </a:extLst>
          </p:cNvPr>
          <p:cNvSpPr txBox="1"/>
          <p:nvPr/>
        </p:nvSpPr>
        <p:spPr>
          <a:xfrm>
            <a:off x="10264217" y="4825257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Depart</a:t>
            </a:r>
            <a:br>
              <a:rPr lang="en-US" sz="1400" b="1" dirty="0"/>
            </a:br>
            <a:r>
              <a:rPr lang="en-US" sz="1400" b="1" dirty="0"/>
              <a:t>Paris</a:t>
            </a:r>
          </a:p>
          <a:p>
            <a:pPr algn="ctr"/>
            <a:r>
              <a:rPr lang="en-US" sz="1400" b="1" dirty="0"/>
              <a:t>Sept 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7FAB7F-9488-BB60-5440-611EC1855222}"/>
              </a:ext>
            </a:extLst>
          </p:cNvPr>
          <p:cNvSpPr txBox="1"/>
          <p:nvPr/>
        </p:nvSpPr>
        <p:spPr>
          <a:xfrm>
            <a:off x="645160" y="4513450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Depart</a:t>
            </a:r>
            <a:br>
              <a:rPr lang="en-US" sz="1400" b="1" dirty="0"/>
            </a:br>
            <a:r>
              <a:rPr lang="en-US" sz="1400" b="1" dirty="0"/>
              <a:t>USA</a:t>
            </a:r>
          </a:p>
          <a:p>
            <a:pPr algn="ctr"/>
            <a:r>
              <a:rPr lang="en-US" sz="1400" b="1" dirty="0"/>
              <a:t>Aug 17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66F419-238E-085F-4925-978A20784D71}"/>
              </a:ext>
            </a:extLst>
          </p:cNvPr>
          <p:cNvSpPr txBox="1"/>
          <p:nvPr/>
        </p:nvSpPr>
        <p:spPr>
          <a:xfrm>
            <a:off x="1320410" y="4062731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Arrive</a:t>
            </a:r>
            <a:br>
              <a:rPr lang="en-US" sz="1400" b="1" dirty="0"/>
            </a:br>
            <a:r>
              <a:rPr lang="en-US" sz="1400" b="1" dirty="0"/>
              <a:t>Athletica</a:t>
            </a:r>
          </a:p>
          <a:p>
            <a:pPr algn="ctr"/>
            <a:r>
              <a:rPr lang="en-US" sz="1400" b="1" dirty="0"/>
              <a:t>Aug 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9FD00E-6F45-BD26-C15F-246CDA1655CF}"/>
              </a:ext>
            </a:extLst>
          </p:cNvPr>
          <p:cNvSpPr txBox="1"/>
          <p:nvPr/>
        </p:nvSpPr>
        <p:spPr>
          <a:xfrm>
            <a:off x="2204829" y="3457921"/>
            <a:ext cx="15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Train @ Athletica</a:t>
            </a:r>
          </a:p>
          <a:p>
            <a:pPr algn="ctr"/>
            <a:r>
              <a:rPr lang="en-US" sz="1400" b="1" dirty="0"/>
              <a:t>Aug 18-21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8C5E3DB-43C8-7F7B-DA6D-741EFD7955CE}"/>
              </a:ext>
            </a:extLst>
          </p:cNvPr>
          <p:cNvCxnSpPr>
            <a:cxnSpLocks/>
          </p:cNvCxnSpPr>
          <p:nvPr/>
        </p:nvCxnSpPr>
        <p:spPr>
          <a:xfrm>
            <a:off x="3773913" y="2961640"/>
            <a:ext cx="0" cy="513080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31892FE-05F1-E4A1-3AB4-2FE396803F93}"/>
              </a:ext>
            </a:extLst>
          </p:cNvPr>
          <p:cNvSpPr txBox="1"/>
          <p:nvPr/>
        </p:nvSpPr>
        <p:spPr>
          <a:xfrm>
            <a:off x="3041388" y="4014947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Travel To </a:t>
            </a:r>
            <a:br>
              <a:rPr lang="en-US" sz="1400" b="1" dirty="0"/>
            </a:br>
            <a:r>
              <a:rPr lang="en-US" sz="1400" b="1" dirty="0"/>
              <a:t>Village</a:t>
            </a:r>
            <a:br>
              <a:rPr lang="en-US" sz="1400" b="1" dirty="0"/>
            </a:br>
            <a:r>
              <a:rPr lang="en-US" sz="1400" b="1" dirty="0"/>
              <a:t>Aug 21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062086-D4FD-1D06-4168-22E04A084EB9}"/>
              </a:ext>
            </a:extLst>
          </p:cNvPr>
          <p:cNvSpPr txBox="1"/>
          <p:nvPr/>
        </p:nvSpPr>
        <p:spPr>
          <a:xfrm>
            <a:off x="2955247" y="2144785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TUWE @</a:t>
            </a:r>
            <a:br>
              <a:rPr lang="en-US" sz="1400" b="1" dirty="0"/>
            </a:br>
            <a:r>
              <a:rPr lang="en-US" sz="1400" b="1" dirty="0"/>
              <a:t>Athletica</a:t>
            </a:r>
          </a:p>
          <a:p>
            <a:pPr algn="ctr"/>
            <a:r>
              <a:rPr lang="en-US" sz="1400" b="1" dirty="0"/>
              <a:t>Aug 21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3D9B48-13B1-6C13-69BF-E72F35C14466}"/>
              </a:ext>
            </a:extLst>
          </p:cNvPr>
          <p:cNvSpPr txBox="1"/>
          <p:nvPr/>
        </p:nvSpPr>
        <p:spPr>
          <a:xfrm>
            <a:off x="7515417" y="4664369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Quarter </a:t>
            </a:r>
            <a:br>
              <a:rPr lang="en-US" sz="1400" b="1" dirty="0"/>
            </a:br>
            <a:r>
              <a:rPr lang="en-US" sz="1400" b="1" dirty="0"/>
              <a:t>Finals</a:t>
            </a:r>
          </a:p>
          <a:p>
            <a:pPr algn="ctr"/>
            <a:r>
              <a:rPr lang="en-US" sz="1400" b="1" dirty="0"/>
              <a:t>Sept 3/4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335CD8-27F2-5F43-7B89-8F7F52F99B9B}"/>
              </a:ext>
            </a:extLst>
          </p:cNvPr>
          <p:cNvCxnSpPr>
            <a:cxnSpLocks/>
          </p:cNvCxnSpPr>
          <p:nvPr/>
        </p:nvCxnSpPr>
        <p:spPr>
          <a:xfrm>
            <a:off x="5995225" y="2915920"/>
            <a:ext cx="0" cy="1794771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0D8C2A6-AC7D-2100-8228-ED68EF139972}"/>
              </a:ext>
            </a:extLst>
          </p:cNvPr>
          <p:cNvSpPr txBox="1"/>
          <p:nvPr/>
        </p:nvSpPr>
        <p:spPr>
          <a:xfrm>
            <a:off x="6413192" y="3429605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Preliminary Rounds</a:t>
            </a:r>
          </a:p>
          <a:p>
            <a:pPr algn="ctr"/>
            <a:r>
              <a:rPr lang="en-US" sz="1400" b="1" dirty="0"/>
              <a:t>Aug 29 – Sept 2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CC133EB-9F2C-0333-7877-70C6F51C691B}"/>
              </a:ext>
            </a:extLst>
          </p:cNvPr>
          <p:cNvCxnSpPr>
            <a:cxnSpLocks/>
          </p:cNvCxnSpPr>
          <p:nvPr/>
        </p:nvCxnSpPr>
        <p:spPr>
          <a:xfrm>
            <a:off x="5995225" y="4187456"/>
            <a:ext cx="5117352" cy="0"/>
          </a:xfrm>
          <a:prstGeom prst="straightConnector1">
            <a:avLst/>
          </a:prstGeom>
          <a:ln w="9525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31FED9F-2B02-1F49-E36E-7F55CC29220A}"/>
              </a:ext>
            </a:extLst>
          </p:cNvPr>
          <p:cNvCxnSpPr>
            <a:cxnSpLocks/>
          </p:cNvCxnSpPr>
          <p:nvPr/>
        </p:nvCxnSpPr>
        <p:spPr>
          <a:xfrm>
            <a:off x="8363777" y="4157613"/>
            <a:ext cx="0" cy="453331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D51747E-4A73-0F9D-950F-8E589BF45FFF}"/>
              </a:ext>
            </a:extLst>
          </p:cNvPr>
          <p:cNvSpPr txBox="1"/>
          <p:nvPr/>
        </p:nvSpPr>
        <p:spPr>
          <a:xfrm>
            <a:off x="7855091" y="2114312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Quarter </a:t>
            </a:r>
            <a:br>
              <a:rPr lang="en-US" sz="1400" b="1" dirty="0"/>
            </a:br>
            <a:r>
              <a:rPr lang="en-US" sz="1400" b="1" dirty="0"/>
              <a:t>Finals</a:t>
            </a:r>
          </a:p>
          <a:p>
            <a:pPr algn="ctr"/>
            <a:r>
              <a:rPr lang="en-US" sz="1400" b="1" dirty="0"/>
              <a:t>Sept 4/5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8CF249-C779-3F1B-897B-27A4E23B1490}"/>
              </a:ext>
            </a:extLst>
          </p:cNvPr>
          <p:cNvSpPr txBox="1"/>
          <p:nvPr/>
        </p:nvSpPr>
        <p:spPr>
          <a:xfrm>
            <a:off x="4152329" y="3484219"/>
            <a:ext cx="151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Train @ Village</a:t>
            </a:r>
          </a:p>
          <a:p>
            <a:pPr algn="ctr"/>
            <a:r>
              <a:rPr lang="en-US" sz="1400" b="1" dirty="0"/>
              <a:t>Aug 22-28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50AB59E-C1BE-6805-1183-4CF6464FC16D}"/>
              </a:ext>
            </a:extLst>
          </p:cNvPr>
          <p:cNvCxnSpPr>
            <a:cxnSpLocks/>
          </p:cNvCxnSpPr>
          <p:nvPr/>
        </p:nvCxnSpPr>
        <p:spPr>
          <a:xfrm>
            <a:off x="9304453" y="4127739"/>
            <a:ext cx="0" cy="453331"/>
          </a:xfrm>
          <a:prstGeom prst="straightConnector1">
            <a:avLst/>
          </a:prstGeom>
          <a:ln w="952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861A6D5-79E9-7FC4-2BA9-298BE09EF2E7}"/>
              </a:ext>
            </a:extLst>
          </p:cNvPr>
          <p:cNvSpPr txBox="1"/>
          <p:nvPr/>
        </p:nvSpPr>
        <p:spPr>
          <a:xfrm>
            <a:off x="8456093" y="4640787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Semi- </a:t>
            </a:r>
            <a:br>
              <a:rPr lang="en-US" sz="1400" b="1" dirty="0"/>
            </a:br>
            <a:r>
              <a:rPr lang="en-US" sz="1400" b="1" dirty="0"/>
              <a:t>Final</a:t>
            </a:r>
          </a:p>
          <a:p>
            <a:pPr algn="ctr"/>
            <a:r>
              <a:rPr lang="en-US" sz="1400" b="1" dirty="0"/>
              <a:t>Sept 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73629A-56E1-605D-E485-41C0942FF5C6}"/>
              </a:ext>
            </a:extLst>
          </p:cNvPr>
          <p:cNvSpPr txBox="1"/>
          <p:nvPr/>
        </p:nvSpPr>
        <p:spPr>
          <a:xfrm>
            <a:off x="8849795" y="2123765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Semi- </a:t>
            </a:r>
            <a:br>
              <a:rPr lang="en-US" sz="1400" b="1" dirty="0"/>
            </a:br>
            <a:r>
              <a:rPr lang="en-US" sz="1400" b="1" dirty="0"/>
              <a:t>Final</a:t>
            </a:r>
          </a:p>
          <a:p>
            <a:pPr algn="ctr"/>
            <a:r>
              <a:rPr lang="en-US" sz="1400" b="1" dirty="0"/>
              <a:t>Sept 6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STYLE GUIDE">
            <a:extLst>
              <a:ext uri="{FF2B5EF4-FFF2-40B4-BE49-F238E27FC236}">
                <a16:creationId xmlns:a16="http://schemas.microsoft.com/office/drawing/2014/main" id="{BAD736D5-02F3-40EB-E7A3-A20D87BCD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9" y="1706859"/>
            <a:ext cx="1420342" cy="14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D9E0FF4-F951-EE0A-0CA9-4B6DE09A03E6}"/>
              </a:ext>
            </a:extLst>
          </p:cNvPr>
          <p:cNvSpPr txBox="1"/>
          <p:nvPr/>
        </p:nvSpPr>
        <p:spPr>
          <a:xfrm>
            <a:off x="4834610" y="5357451"/>
            <a:ext cx="16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Team Photoshoot @ Venue</a:t>
            </a:r>
            <a:br>
              <a:rPr lang="en-US" sz="1400" b="1" dirty="0"/>
            </a:br>
            <a:r>
              <a:rPr lang="en-US" sz="1400" b="1" dirty="0"/>
              <a:t>Aug 24-26</a:t>
            </a:r>
          </a:p>
        </p:txBody>
      </p:sp>
    </p:spTree>
    <p:extLst>
      <p:ext uri="{BB962C8B-B14F-4D97-AF65-F5344CB8AC3E}">
        <p14:creationId xmlns:p14="http://schemas.microsoft.com/office/powerpoint/2010/main" val="434630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97F90C-971B-5386-3907-6A7DC10A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018325" cy="4572000"/>
          </a:xfrm>
        </p:spPr>
        <p:txBody>
          <a:bodyPr anchor="t">
            <a:normAutofit/>
          </a:bodyPr>
          <a:lstStyle/>
          <a:p>
            <a:r>
              <a:rPr lang="en-US" sz="3200" b="1" dirty="0">
                <a:latin typeface="Avenir Next LT Pro (Heading)"/>
              </a:rPr>
              <a:t>Marketing</a:t>
            </a:r>
            <a:br>
              <a:rPr lang="en-US" sz="3200" b="1" dirty="0">
                <a:latin typeface="Avenir Next LT Pro (Heading)"/>
              </a:rPr>
            </a:br>
            <a:r>
              <a:rPr lang="en-US" sz="3200" b="1" dirty="0">
                <a:latin typeface="Avenir Next LT Pro (Heading)"/>
              </a:rPr>
              <a:t>&amp; Comms Plan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7733DA8-1BFC-4737-831B-54DCFE42D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6836" y="-776836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A4B593-070B-4B49-B02E-B71243FA5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66414" y="1040564"/>
            <a:ext cx="4337539" cy="5817436"/>
          </a:xfrm>
          <a:custGeom>
            <a:avLst/>
            <a:gdLst>
              <a:gd name="connsiteX0" fmla="*/ 1162193 w 4337539"/>
              <a:gd name="connsiteY0" fmla="*/ 710 h 5817436"/>
              <a:gd name="connsiteX1" fmla="*/ 1585945 w 4337539"/>
              <a:gd name="connsiteY1" fmla="*/ 47742 h 5817436"/>
              <a:gd name="connsiteX2" fmla="*/ 2955874 w 4337539"/>
              <a:gd name="connsiteY2" fmla="*/ 845238 h 5817436"/>
              <a:gd name="connsiteX3" fmla="*/ 3985793 w 4337539"/>
              <a:gd name="connsiteY3" fmla="*/ 2263621 h 5817436"/>
              <a:gd name="connsiteX4" fmla="*/ 3471030 w 4337539"/>
              <a:gd name="connsiteY4" fmla="*/ 5609583 h 5817436"/>
              <a:gd name="connsiteX5" fmla="*/ 3330983 w 4337539"/>
              <a:gd name="connsiteY5" fmla="*/ 5817436 h 5817436"/>
              <a:gd name="connsiteX6" fmla="*/ 0 w 4337539"/>
              <a:gd name="connsiteY6" fmla="*/ 5817436 h 5817436"/>
              <a:gd name="connsiteX7" fmla="*/ 0 w 4337539"/>
              <a:gd name="connsiteY7" fmla="*/ 181400 h 5817436"/>
              <a:gd name="connsiteX8" fmla="*/ 365311 w 4337539"/>
              <a:gd name="connsiteY8" fmla="*/ 94304 h 5817436"/>
              <a:gd name="connsiteX9" fmla="*/ 1162193 w 4337539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7539" h="5817436">
                <a:moveTo>
                  <a:pt x="1162193" y="710"/>
                </a:moveTo>
                <a:cubicBezTo>
                  <a:pt x="1309881" y="4175"/>
                  <a:pt x="1450916" y="20264"/>
                  <a:pt x="1585945" y="47742"/>
                </a:cubicBezTo>
                <a:cubicBezTo>
                  <a:pt x="2125847" y="157580"/>
                  <a:pt x="2569194" y="449669"/>
                  <a:pt x="2955874" y="845238"/>
                </a:cubicBezTo>
                <a:cubicBezTo>
                  <a:pt x="3342552" y="1240809"/>
                  <a:pt x="3672563" y="1739861"/>
                  <a:pt x="3985793" y="2263621"/>
                </a:cubicBezTo>
                <a:cubicBezTo>
                  <a:pt x="4713945" y="3480830"/>
                  <a:pt x="4197469" y="4515211"/>
                  <a:pt x="3471030" y="5609583"/>
                </a:cubicBezTo>
                <a:lnTo>
                  <a:pt x="3330983" y="5817436"/>
                </a:lnTo>
                <a:lnTo>
                  <a:pt x="0" y="5817436"/>
                </a:lnTo>
                <a:lnTo>
                  <a:pt x="0" y="181400"/>
                </a:lnTo>
                <a:lnTo>
                  <a:pt x="365311" y="94304"/>
                </a:lnTo>
                <a:cubicBezTo>
                  <a:pt x="651420" y="24227"/>
                  <a:pt x="916047" y="-5064"/>
                  <a:pt x="1162193" y="7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3165769-7A47-4E0F-825D-AF1179DF6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82642" flipH="1">
            <a:off x="7133961" y="946220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5C1A9-2333-07AB-C1DA-7836E6420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01" y="1524000"/>
            <a:ext cx="4704860" cy="457200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Team USA Media Summit </a:t>
            </a:r>
            <a:br>
              <a:rPr lang="en-US" b="1" dirty="0"/>
            </a:br>
            <a:r>
              <a:rPr lang="en-US" b="1" dirty="0"/>
              <a:t>– April 15-17</a:t>
            </a:r>
          </a:p>
          <a:p>
            <a:r>
              <a:rPr lang="en-US" b="1" dirty="0"/>
              <a:t>Athlete Spotlights</a:t>
            </a:r>
          </a:p>
          <a:p>
            <a:r>
              <a:rPr lang="en-US" b="1" dirty="0"/>
              <a:t>Media Training with USOPC</a:t>
            </a:r>
          </a:p>
          <a:p>
            <a:r>
              <a:rPr lang="en-US" b="1" dirty="0"/>
              <a:t>Local media</a:t>
            </a:r>
          </a:p>
          <a:p>
            <a:r>
              <a:rPr lang="en-US" b="1" dirty="0"/>
              <a:t>Media Guide</a:t>
            </a:r>
          </a:p>
        </p:txBody>
      </p:sp>
    </p:spTree>
    <p:extLst>
      <p:ext uri="{BB962C8B-B14F-4D97-AF65-F5344CB8AC3E}">
        <p14:creationId xmlns:p14="http://schemas.microsoft.com/office/powerpoint/2010/main" val="669667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6A2B-7C45-FBB0-06D1-3E0FE1F7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Avenir Next LT Pro (Heading)"/>
              </a:rPr>
              <a:t>Friends &amp; Family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379A9-8F43-EE6A-18E2-99E5EB742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Tickets 2x / athlete per game</a:t>
            </a:r>
          </a:p>
          <a:p>
            <a:r>
              <a:rPr lang="en-US" b="1" dirty="0"/>
              <a:t>NWBA has a set of tickets for athletes / families to purchase for games</a:t>
            </a:r>
          </a:p>
          <a:p>
            <a:r>
              <a:rPr lang="en-US" b="1" dirty="0"/>
              <a:t>This is still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89418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9004-B866-ADB8-D54D-B062C60F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638" y="3759200"/>
            <a:ext cx="3281681" cy="1524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Next LT Pro (Heading)"/>
              </a:rPr>
              <a:t>Planning for Heat</a:t>
            </a:r>
            <a:endParaRPr lang="en-US" dirty="0"/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B962ABB5-48D5-9DB6-CCDD-E8A8E72DD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13650" r="38206" b="2540"/>
          <a:stretch/>
        </p:blipFill>
        <p:spPr>
          <a:xfrm>
            <a:off x="762000" y="231140"/>
            <a:ext cx="7249391" cy="6134100"/>
          </a:xfrm>
        </p:spPr>
      </p:pic>
      <p:pic>
        <p:nvPicPr>
          <p:cNvPr id="6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CD2F8B8A-D76F-2516-58C4-ED53CFF04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8" t="14920" r="11519" b="35397"/>
          <a:stretch/>
        </p:blipFill>
        <p:spPr>
          <a:xfrm>
            <a:off x="8585200" y="248920"/>
            <a:ext cx="3281680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9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ABD7CFF2-F763-4FE4-85E9-D17BD297A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691671"/>
            <a:ext cx="2651938" cy="3166331"/>
          </a:xfrm>
          <a:custGeom>
            <a:avLst/>
            <a:gdLst>
              <a:gd name="connsiteX0" fmla="*/ 0 w 2651938"/>
              <a:gd name="connsiteY0" fmla="*/ 0 h 3166331"/>
              <a:gd name="connsiteX1" fmla="*/ 128434 w 2651938"/>
              <a:gd name="connsiteY1" fmla="*/ 80958 h 3166331"/>
              <a:gd name="connsiteX2" fmla="*/ 1667387 w 2651938"/>
              <a:gd name="connsiteY2" fmla="*/ 1181434 h 3166331"/>
              <a:gd name="connsiteX3" fmla="*/ 2485971 w 2651938"/>
              <a:gd name="connsiteY3" fmla="*/ 2995293 h 3166331"/>
              <a:gd name="connsiteX4" fmla="*/ 2594202 w 2651938"/>
              <a:gd name="connsiteY4" fmla="*/ 3114143 h 3166331"/>
              <a:gd name="connsiteX5" fmla="*/ 2651938 w 2651938"/>
              <a:gd name="connsiteY5" fmla="*/ 3166331 h 3166331"/>
              <a:gd name="connsiteX6" fmla="*/ 0 w 2651938"/>
              <a:gd name="connsiteY6" fmla="*/ 3166331 h 3166331"/>
              <a:gd name="connsiteX7" fmla="*/ 0 w 2651938"/>
              <a:gd name="connsiteY7" fmla="*/ 0 h 316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1938" h="3166331">
                <a:moveTo>
                  <a:pt x="0" y="0"/>
                </a:moveTo>
                <a:lnTo>
                  <a:pt x="128434" y="80958"/>
                </a:lnTo>
                <a:cubicBezTo>
                  <a:pt x="680924" y="403734"/>
                  <a:pt x="1283371" y="663298"/>
                  <a:pt x="1667387" y="1181434"/>
                </a:cubicBezTo>
                <a:cubicBezTo>
                  <a:pt x="2063018" y="1715408"/>
                  <a:pt x="2066676" y="2480277"/>
                  <a:pt x="2485971" y="2995293"/>
                </a:cubicBezTo>
                <a:cubicBezTo>
                  <a:pt x="2520026" y="3037146"/>
                  <a:pt x="2556241" y="3076606"/>
                  <a:pt x="2594202" y="3114143"/>
                </a:cubicBezTo>
                <a:lnTo>
                  <a:pt x="2651938" y="3166331"/>
                </a:lnTo>
                <a:lnTo>
                  <a:pt x="0" y="31663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9" name="Freeform: Shape 3088">
            <a:extLst>
              <a:ext uri="{FF2B5EF4-FFF2-40B4-BE49-F238E27FC236}">
                <a16:creationId xmlns:a16="http://schemas.microsoft.com/office/drawing/2014/main" id="{1B7418B6-4C93-44C2-A395-71D883E29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33825"/>
            <a:ext cx="2431142" cy="2924175"/>
          </a:xfrm>
          <a:custGeom>
            <a:avLst/>
            <a:gdLst>
              <a:gd name="connsiteX0" fmla="*/ 0 w 2431142"/>
              <a:gd name="connsiteY0" fmla="*/ 0 h 2924175"/>
              <a:gd name="connsiteX1" fmla="*/ 3813 w 2431142"/>
              <a:gd name="connsiteY1" fmla="*/ 1480 h 2924175"/>
              <a:gd name="connsiteX2" fmla="*/ 1801293 w 2431142"/>
              <a:gd name="connsiteY2" fmla="*/ 1111068 h 2924175"/>
              <a:gd name="connsiteX3" fmla="*/ 2425734 w 2431142"/>
              <a:gd name="connsiteY3" fmla="*/ 2797078 h 2924175"/>
              <a:gd name="connsiteX4" fmla="*/ 2413860 w 2431142"/>
              <a:gd name="connsiteY4" fmla="*/ 2924175 h 2924175"/>
              <a:gd name="connsiteX5" fmla="*/ 941022 w 2431142"/>
              <a:gd name="connsiteY5" fmla="*/ 2924175 h 2924175"/>
              <a:gd name="connsiteX0" fmla="*/ 0 w 2431142"/>
              <a:gd name="connsiteY0" fmla="*/ 0 h 3015615"/>
              <a:gd name="connsiteX1" fmla="*/ 3813 w 2431142"/>
              <a:gd name="connsiteY1" fmla="*/ 1480 h 3015615"/>
              <a:gd name="connsiteX2" fmla="*/ 1801293 w 2431142"/>
              <a:gd name="connsiteY2" fmla="*/ 1111068 h 3015615"/>
              <a:gd name="connsiteX3" fmla="*/ 2425734 w 2431142"/>
              <a:gd name="connsiteY3" fmla="*/ 2797078 h 3015615"/>
              <a:gd name="connsiteX4" fmla="*/ 2413860 w 2431142"/>
              <a:gd name="connsiteY4" fmla="*/ 2924175 h 3015615"/>
              <a:gd name="connsiteX5" fmla="*/ 1032462 w 2431142"/>
              <a:gd name="connsiteY5" fmla="*/ 3015615 h 3015615"/>
              <a:gd name="connsiteX0" fmla="*/ 0 w 2431142"/>
              <a:gd name="connsiteY0" fmla="*/ 0 h 2924175"/>
              <a:gd name="connsiteX1" fmla="*/ 3813 w 2431142"/>
              <a:gd name="connsiteY1" fmla="*/ 1480 h 2924175"/>
              <a:gd name="connsiteX2" fmla="*/ 1801293 w 2431142"/>
              <a:gd name="connsiteY2" fmla="*/ 1111068 h 2924175"/>
              <a:gd name="connsiteX3" fmla="*/ 2425734 w 2431142"/>
              <a:gd name="connsiteY3" fmla="*/ 2797078 h 2924175"/>
              <a:gd name="connsiteX4" fmla="*/ 2413860 w 2431142"/>
              <a:gd name="connsiteY4" fmla="*/ 2924175 h 292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1142" h="2924175">
                <a:moveTo>
                  <a:pt x="0" y="0"/>
                </a:moveTo>
                <a:lnTo>
                  <a:pt x="3813" y="1480"/>
                </a:lnTo>
                <a:cubicBezTo>
                  <a:pt x="752659" y="310164"/>
                  <a:pt x="1398401" y="705147"/>
                  <a:pt x="1801293" y="1111068"/>
                </a:cubicBezTo>
                <a:cubicBezTo>
                  <a:pt x="2293323" y="1606409"/>
                  <a:pt x="2465054" y="2204162"/>
                  <a:pt x="2425734" y="2797078"/>
                </a:cubicBezTo>
                <a:lnTo>
                  <a:pt x="2413860" y="29241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11" name="Content Placeholder 10" descr="A white van parked in a parking lot&#10;&#10;Description automatically generated">
            <a:extLst>
              <a:ext uri="{FF2B5EF4-FFF2-40B4-BE49-F238E27FC236}">
                <a16:creationId xmlns:a16="http://schemas.microsoft.com/office/drawing/2014/main" id="{8DB16EE2-BE57-0031-339A-87DF689D7A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166" y="2681098"/>
            <a:ext cx="4378813" cy="3284109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3091" name="Freeform: Shape 3090">
            <a:extLst>
              <a:ext uri="{FF2B5EF4-FFF2-40B4-BE49-F238E27FC236}">
                <a16:creationId xmlns:a16="http://schemas.microsoft.com/office/drawing/2014/main" id="{AFAB69F3-358E-4404-BA2F-847F48B8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5786" y="0"/>
            <a:ext cx="4496214" cy="4712444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9" fmla="*/ 520805 w 4496214"/>
              <a:gd name="connsiteY9" fmla="*/ 0 h 471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6214" h="4712444">
                <a:moveTo>
                  <a:pt x="520805" y="0"/>
                </a:moveTo>
                <a:lnTo>
                  <a:pt x="4496214" y="0"/>
                </a:lnTo>
                <a:lnTo>
                  <a:pt x="4496214" y="2870874"/>
                </a:lnTo>
                <a:lnTo>
                  <a:pt x="4327504" y="2986301"/>
                </a:lnTo>
                <a:cubicBezTo>
                  <a:pt x="4258159" y="3033104"/>
                  <a:pt x="4191380" y="3077964"/>
                  <a:pt x="4128523" y="3121316"/>
                </a:cubicBezTo>
                <a:cubicBezTo>
                  <a:pt x="3416510" y="3613182"/>
                  <a:pt x="2702940" y="4104035"/>
                  <a:pt x="1946719" y="4514203"/>
                </a:cubicBezTo>
                <a:cubicBezTo>
                  <a:pt x="1506382" y="4753298"/>
                  <a:pt x="872113" y="4891401"/>
                  <a:pt x="393090" y="4234003"/>
                </a:cubicBezTo>
                <a:cubicBezTo>
                  <a:pt x="73281" y="3794802"/>
                  <a:pt x="-2478" y="3209529"/>
                  <a:pt x="62" y="2727368"/>
                </a:cubicBezTo>
                <a:cubicBezTo>
                  <a:pt x="5227" y="1750794"/>
                  <a:pt x="200135" y="818862"/>
                  <a:pt x="513680" y="17175"/>
                </a:cubicBezTo>
                <a:lnTo>
                  <a:pt x="5208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93" name="Freeform: Shape 3092">
            <a:extLst>
              <a:ext uri="{FF2B5EF4-FFF2-40B4-BE49-F238E27FC236}">
                <a16:creationId xmlns:a16="http://schemas.microsoft.com/office/drawing/2014/main" id="{5347BD87-DF2B-4DDE-A683-F9B591E99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0" y="16663"/>
            <a:ext cx="4648201" cy="455533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400B7C-36C1-19A9-BE3F-96D4831E5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0" y="1524001"/>
            <a:ext cx="3810000" cy="1752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Local wheelchair basketball group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38F96-9BE6-0708-8838-2C5F7DDE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6" y="488669"/>
            <a:ext cx="4929933" cy="152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latin typeface="Avenir Next LT Pro (Heading)"/>
              </a:rPr>
              <a:t>Public Relations</a:t>
            </a:r>
          </a:p>
        </p:txBody>
      </p:sp>
      <p:pic>
        <p:nvPicPr>
          <p:cNvPr id="3074" name="Picture 2" descr="L'association image">
            <a:extLst>
              <a:ext uri="{FF2B5EF4-FFF2-40B4-BE49-F238E27FC236}">
                <a16:creationId xmlns:a16="http://schemas.microsoft.com/office/drawing/2014/main" id="{53F61A06-E541-15E6-46BD-0665EB8B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9516" y="235594"/>
            <a:ext cx="3309379" cy="36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264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uilding with columns and people walking in front of it&#10;&#10;Description automatically generated">
            <a:extLst>
              <a:ext uri="{FF2B5EF4-FFF2-40B4-BE49-F238E27FC236}">
                <a16:creationId xmlns:a16="http://schemas.microsoft.com/office/drawing/2014/main" id="{339515DD-B232-C061-D9D0-86B1B148B2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2" y="2285206"/>
            <a:ext cx="5080513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Content Placeholder 12" descr="A large room with chandeliers&#10;&#10;Description automatically generated">
            <a:extLst>
              <a:ext uri="{FF2B5EF4-FFF2-40B4-BE49-F238E27FC236}">
                <a16:creationId xmlns:a16="http://schemas.microsoft.com/office/drawing/2014/main" id="{D18AC99B-8362-B284-B23D-F6D56F4547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4354" y="2761456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D3422038-A116-CAD0-214D-7644D3C1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144463"/>
            <a:ext cx="10312400" cy="181864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USA HOUSE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AC5C5F7-4DE4-9E85-37B1-335D1D42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291783"/>
            <a:ext cx="2931412" cy="1524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0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0E1D-60A1-9705-EFF2-1BD080C43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Next LT Pro (Heading)"/>
              </a:rPr>
              <a:t>Departure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347D5-B262-1CA7-7894-16F77CF58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Each team to depart through a single airport stateside</a:t>
            </a:r>
          </a:p>
        </p:txBody>
      </p:sp>
    </p:spTree>
    <p:extLst>
      <p:ext uri="{BB962C8B-B14F-4D97-AF65-F5344CB8AC3E}">
        <p14:creationId xmlns:p14="http://schemas.microsoft.com/office/powerpoint/2010/main" val="329721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81" name="Rectangle 6180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8085DF-77F8-7C6A-FAA7-911888A75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3"/>
          <a:stretch/>
        </p:blipFill>
        <p:spPr>
          <a:xfrm>
            <a:off x="6107467" y="2"/>
            <a:ext cx="5820494" cy="2302951"/>
          </a:xfrm>
          <a:custGeom>
            <a:avLst/>
            <a:gdLst/>
            <a:ahLst/>
            <a:cxnLst/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36F6269-EC6F-C767-9B96-20CD6B8C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40" r="-1735" b="-2"/>
          <a:stretch/>
        </p:blipFill>
        <p:spPr bwMode="auto">
          <a:xfrm>
            <a:off x="2783840" y="2650049"/>
            <a:ext cx="11287760" cy="3809998"/>
          </a:xfrm>
          <a:custGeom>
            <a:avLst/>
            <a:gdLst/>
            <a:ahLst/>
            <a:cxnLst/>
            <a:rect l="l" t="t" r="r" b="b"/>
            <a:pathLst>
              <a:path w="4230048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7"/>
                </a:cubicBezTo>
                <a:cubicBezTo>
                  <a:pt x="3436611" y="1458213"/>
                  <a:pt x="3455517" y="1484324"/>
                  <a:pt x="3480109" y="1517585"/>
                </a:cubicBezTo>
                <a:cubicBezTo>
                  <a:pt x="3749371" y="1882737"/>
                  <a:pt x="4144039" y="2208821"/>
                  <a:pt x="4221130" y="2801399"/>
                </a:cubicBezTo>
                <a:lnTo>
                  <a:pt x="4230048" y="2899971"/>
                </a:lnTo>
                <a:lnTo>
                  <a:pt x="4230048" y="3224557"/>
                </a:lnTo>
                <a:lnTo>
                  <a:pt x="4230047" y="3224568"/>
                </a:lnTo>
                <a:lnTo>
                  <a:pt x="4230047" y="3809998"/>
                </a:ln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8" y="3656636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83" name="Freeform: Shape 6182">
            <a:extLst>
              <a:ext uri="{FF2B5EF4-FFF2-40B4-BE49-F238E27FC236}">
                <a16:creationId xmlns:a16="http://schemas.microsoft.com/office/drawing/2014/main" id="{B4E82C7F-8602-4A38-A43F-2CC20AB9D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85154" flipH="1">
            <a:off x="7260230" y="-2526873"/>
            <a:ext cx="3738966" cy="620627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6178" name="Content Placeholder 6177">
            <a:extLst>
              <a:ext uri="{FF2B5EF4-FFF2-40B4-BE49-F238E27FC236}">
                <a16:creationId xmlns:a16="http://schemas.microsoft.com/office/drawing/2014/main" id="{F3E9B1B0-C8CB-F918-F63E-DB2CA030E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459" y="767902"/>
            <a:ext cx="5334000" cy="3471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Athletica Team USA HPC</a:t>
            </a:r>
          </a:p>
          <a:p>
            <a:r>
              <a:rPr lang="en-US" b="1" dirty="0"/>
              <a:t>USOPTC Chef Support</a:t>
            </a:r>
          </a:p>
          <a:p>
            <a:r>
              <a:rPr lang="en-US" b="1" dirty="0"/>
              <a:t>Sports Med &amp; Sport Science</a:t>
            </a:r>
          </a:p>
          <a:p>
            <a:r>
              <a:rPr lang="en-US" b="1" dirty="0"/>
              <a:t>20-40 min from CDG</a:t>
            </a:r>
          </a:p>
          <a:p>
            <a:r>
              <a:rPr lang="en-US" b="1" dirty="0"/>
              <a:t>TUWE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3AB00C8-63A5-69AD-864B-704EE4A25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60735" r="28111" b="3342"/>
          <a:stretch/>
        </p:blipFill>
        <p:spPr>
          <a:xfrm>
            <a:off x="630621" y="4403556"/>
            <a:ext cx="5997838" cy="1892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850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B0D7AF-837F-317B-C863-7FD3AA03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Next LT Pro (Heading)"/>
              </a:rPr>
              <a:t>Athletica (formerly CDFAS)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41A80B-AB8E-1D44-BAB9-2B14987F69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A view from the top of a building&#10;&#10;Description automatically generated">
            <a:extLst>
              <a:ext uri="{FF2B5EF4-FFF2-40B4-BE49-F238E27FC236}">
                <a16:creationId xmlns:a16="http://schemas.microsoft.com/office/drawing/2014/main" id="{6481D26D-DDF3-9488-28E0-70CD479AA8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14281" y="2286000"/>
            <a:ext cx="5080000" cy="3810000"/>
          </a:xfrm>
          <a:ln w="38100">
            <a:solidFill>
              <a:schemeClr val="accent2"/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3D691DB-2CFB-92D2-1019-C21A6558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61873"/>
            <a:ext cx="5115720" cy="3834127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07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B0D7AF-837F-317B-C863-7FD3AA03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Next LT Pro (Heading)"/>
              </a:rPr>
              <a:t>Athletica (formerly CDFAS)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41A80B-AB8E-1D44-BAB9-2B14987F69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Double occupancy rooms</a:t>
            </a:r>
          </a:p>
          <a:p>
            <a:r>
              <a:rPr lang="en-US" b="1" dirty="0"/>
              <a:t>Air Conditioned</a:t>
            </a:r>
          </a:p>
          <a:p>
            <a:r>
              <a:rPr lang="en-US" b="1" dirty="0"/>
              <a:t>Sit-Volleyball will also be on site</a:t>
            </a:r>
          </a:p>
          <a:p>
            <a:r>
              <a:rPr lang="en-US" b="1" dirty="0"/>
              <a:t>Athlete lounge</a:t>
            </a:r>
          </a:p>
        </p:txBody>
      </p:sp>
      <p:pic>
        <p:nvPicPr>
          <p:cNvPr id="7" name="Content Placeholder 6" descr="A room with a picture on the wall&#10;&#10;Description automatically generated">
            <a:extLst>
              <a:ext uri="{FF2B5EF4-FFF2-40B4-BE49-F238E27FC236}">
                <a16:creationId xmlns:a16="http://schemas.microsoft.com/office/drawing/2014/main" id="{7CDD7E14-0706-69F5-3B75-6BC345EA9F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27800" y="2184400"/>
            <a:ext cx="4747181" cy="356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531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B0D7AF-837F-317B-C863-7FD3AA03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Next LT Pro (Heading)"/>
              </a:rPr>
              <a:t>Athletica (formerly CDFAS) </a:t>
            </a:r>
          </a:p>
        </p:txBody>
      </p:sp>
      <p:pic>
        <p:nvPicPr>
          <p:cNvPr id="11" name="Content Placeholder 10" descr="A bathroom with a shower and toilet&#10;&#10;Description automatically generated">
            <a:extLst>
              <a:ext uri="{FF2B5EF4-FFF2-40B4-BE49-F238E27FC236}">
                <a16:creationId xmlns:a16="http://schemas.microsoft.com/office/drawing/2014/main" id="{BEDEE406-9D8B-BEF0-D471-66D21B27D7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3513" y="2762250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Content Placeholder 12" descr="A bathroom with a shower and a bathtub&#10;&#10;Description automatically generated">
            <a:extLst>
              <a:ext uri="{FF2B5EF4-FFF2-40B4-BE49-F238E27FC236}">
                <a16:creationId xmlns:a16="http://schemas.microsoft.com/office/drawing/2014/main" id="{0A06861D-C00B-E5C1-1843-99F082ECEF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8488" y="2761456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642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screenshot of a map&#10;&#10;Description automatically generated">
            <a:extLst>
              <a:ext uri="{FF2B5EF4-FFF2-40B4-BE49-F238E27FC236}">
                <a16:creationId xmlns:a16="http://schemas.microsoft.com/office/drawing/2014/main" id="{A51504C9-C129-6A5E-C1FB-C7FE8D6FD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6" t="22222" r="14053"/>
          <a:stretch/>
        </p:blipFill>
        <p:spPr>
          <a:xfrm>
            <a:off x="-2" y="66170"/>
            <a:ext cx="6096002" cy="6791830"/>
          </a:xfrm>
          <a:custGeom>
            <a:avLst/>
            <a:gdLst/>
            <a:ahLst/>
            <a:cxnLst/>
            <a:rect l="l" t="t" r="r" b="b"/>
            <a:pathLst>
              <a:path w="5265919" h="6858000">
                <a:moveTo>
                  <a:pt x="0" y="0"/>
                </a:moveTo>
                <a:lnTo>
                  <a:pt x="1928158" y="0"/>
                </a:lnTo>
                <a:lnTo>
                  <a:pt x="2086666" y="218181"/>
                </a:lnTo>
                <a:cubicBezTo>
                  <a:pt x="2695854" y="1023180"/>
                  <a:pt x="3451052" y="1818277"/>
                  <a:pt x="4009668" y="2631787"/>
                </a:cubicBezTo>
                <a:cubicBezTo>
                  <a:pt x="4741122" y="3696928"/>
                  <a:pt x="5292623" y="4799581"/>
                  <a:pt x="5264920" y="5672947"/>
                </a:cubicBezTo>
                <a:cubicBezTo>
                  <a:pt x="5253483" y="6040467"/>
                  <a:pt x="5142899" y="6348559"/>
                  <a:pt x="4962841" y="6612444"/>
                </a:cubicBezTo>
                <a:cubicBezTo>
                  <a:pt x="4925329" y="6667420"/>
                  <a:pt x="4884801" y="6720477"/>
                  <a:pt x="4841526" y="6771753"/>
                </a:cubicBezTo>
                <a:lnTo>
                  <a:pt x="476156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E3588014-99E8-44C1-BB9D-26C13B241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1570515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04" name="Content Placeholder 81">
            <a:extLst>
              <a:ext uri="{FF2B5EF4-FFF2-40B4-BE49-F238E27FC236}">
                <a16:creationId xmlns:a16="http://schemas.microsoft.com/office/drawing/2014/main" id="{903B1DB5-C5BD-5B33-AF44-999D05962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1" y="1651000"/>
            <a:ext cx="5334000" cy="44450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 dirty="0"/>
              <a:t>Athletica to the village</a:t>
            </a:r>
          </a:p>
          <a:p>
            <a:r>
              <a:rPr lang="en-US" sz="3200" b="1" dirty="0"/>
              <a:t>20-40 minutes</a:t>
            </a:r>
          </a:p>
        </p:txBody>
      </p:sp>
    </p:spTree>
    <p:extLst>
      <p:ext uri="{BB962C8B-B14F-4D97-AF65-F5344CB8AC3E}">
        <p14:creationId xmlns:p14="http://schemas.microsoft.com/office/powerpoint/2010/main" val="4194856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8" name="Content Placeholder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CE09AC6-75F6-B050-710B-04B151DBBB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F990F-CC04-DCAE-3E24-990022D8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320800"/>
            <a:ext cx="3810000" cy="3048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(Heading)"/>
              </a:rPr>
              <a:t>Venues Map</a:t>
            </a:r>
          </a:p>
        </p:txBody>
      </p:sp>
    </p:spTree>
    <p:extLst>
      <p:ext uri="{BB962C8B-B14F-4D97-AF65-F5344CB8AC3E}">
        <p14:creationId xmlns:p14="http://schemas.microsoft.com/office/powerpoint/2010/main" val="910450981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14692</TotalTime>
  <Words>330</Words>
  <Application>Microsoft Office PowerPoint</Application>
  <PresentationFormat>Widescreen</PresentationFormat>
  <Paragraphs>89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Avenir Next LT Pro</vt:lpstr>
      <vt:lpstr>Avenir Next LT Pro (Heading)</vt:lpstr>
      <vt:lpstr>Avenir Next LT Pro Light</vt:lpstr>
      <vt:lpstr>Sitka Subheading</vt:lpstr>
      <vt:lpstr>Source Sans Pro</vt:lpstr>
      <vt:lpstr>PebbleVTI</vt:lpstr>
      <vt:lpstr>Paris 2024  Planning  Details</vt:lpstr>
      <vt:lpstr>Team Timeline</vt:lpstr>
      <vt:lpstr>Departure </vt:lpstr>
      <vt:lpstr>PowerPoint Presentation</vt:lpstr>
      <vt:lpstr>Athletica (formerly CDFAS) </vt:lpstr>
      <vt:lpstr>Athletica (formerly CDFAS) </vt:lpstr>
      <vt:lpstr>Athletica (formerly CDFAS) </vt:lpstr>
      <vt:lpstr>PowerPoint Presentation</vt:lpstr>
      <vt:lpstr>Venues Map</vt:lpstr>
      <vt:lpstr>Venues Map</vt:lpstr>
      <vt:lpstr>Venues Map</vt:lpstr>
      <vt:lpstr>The Village</vt:lpstr>
      <vt:lpstr>PowerPoint Presentation</vt:lpstr>
      <vt:lpstr>PowerPoint Presentation</vt:lpstr>
      <vt:lpstr>PowerPoint Presentation</vt:lpstr>
      <vt:lpstr>PowerPoint Presentation</vt:lpstr>
      <vt:lpstr>Bercy Arena</vt:lpstr>
      <vt:lpstr>Bercy Arena</vt:lpstr>
      <vt:lpstr>Apparel Plan</vt:lpstr>
      <vt:lpstr>Marketing &amp; Comms Plan</vt:lpstr>
      <vt:lpstr>Friends &amp; Family Plan</vt:lpstr>
      <vt:lpstr>Planning for Heat</vt:lpstr>
      <vt:lpstr>Public Relations</vt:lpstr>
      <vt:lpstr>USA HOUSE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Greig</dc:creator>
  <cp:lastModifiedBy>David Greig</cp:lastModifiedBy>
  <cp:revision>13</cp:revision>
  <dcterms:created xsi:type="dcterms:W3CDTF">2024-03-20T20:21:00Z</dcterms:created>
  <dcterms:modified xsi:type="dcterms:W3CDTF">2024-03-31T01:13:21Z</dcterms:modified>
</cp:coreProperties>
</file>